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58" r:id="rId5"/>
    <p:sldId id="260" r:id="rId6"/>
    <p:sldId id="261" r:id="rId7"/>
    <p:sldId id="262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238"/>
    <a:srgbClr val="E4863B"/>
    <a:srgbClr val="BFBD4C"/>
    <a:srgbClr val="2A2A2A"/>
    <a:srgbClr val="66822D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673"/>
  </p:normalViewPr>
  <p:slideViewPr>
    <p:cSldViewPr snapToGrid="0">
      <p:cViewPr varScale="1">
        <p:scale>
          <a:sx n="127" d="100"/>
          <a:sy n="127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5446-DA24-9F4F-993C-DB0ECF116361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20B16-3E16-024C-B806-D668F87A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cartesian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20B16-3E16-024C-B806-D668F87A85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10C-591D-0C02-EED4-8F54D6D2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70" y="2095302"/>
            <a:ext cx="10720162" cy="231343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840BC-C10B-9AF5-B2D8-FF4FBE2C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70" y="4559498"/>
            <a:ext cx="10720162" cy="108600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FDA10-EF3F-AF6A-84E6-E2A94C6E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CDCD17-B0B1-A244-9BB5-D7228F76BED7}" type="datetime3">
              <a:rPr lang="en-SG" smtClean="0"/>
              <a:t>9 April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50E60-27D4-8ADC-0216-9EBC9F68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3FD7-9363-F928-E480-988929FB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976D-9BB7-F9BF-45AA-FADA6903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2752" cy="995221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2B89-85F3-5DE8-AB98-7BFB09D2A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DC6B-98C3-ED88-41A3-E59AB156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8603-00EC-3A4D-B44A-BEF0A0F382C6}" type="datetime3">
              <a:rPr lang="en-SG" smtClean="0"/>
              <a:t>9 April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83893-495C-2F8B-807B-9DFA6FEC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1FAF2-C7CB-CA2C-4D66-625BDFC5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8C381-3B5D-D416-AD8B-CA7F4E382F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950" y="502621"/>
            <a:ext cx="1517613" cy="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296D-B647-0F4D-3118-E79D7A3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E4863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1A20A-882E-D688-3F22-354DB2EA6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91743"/>
            <a:ext cx="10515600" cy="139790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486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7322-1F6D-766B-BAE4-AF3228C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45DC1-DD2E-5147-813A-145518F6A88E}" type="datetime3">
              <a:rPr lang="en-SG" smtClean="0"/>
              <a:t>9 April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7A68-8766-C477-A995-1B19A58C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DCC26-78BF-7316-D100-767BEC92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AF37E9-37E2-BB44-B1C0-7A31BCA3A7D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FAF594-75A6-B3C5-99D5-9106BE99F030}"/>
              </a:ext>
            </a:extLst>
          </p:cNvPr>
          <p:cNvCxnSpPr>
            <a:cxnSpLocks/>
          </p:cNvCxnSpPr>
          <p:nvPr userDrawn="1"/>
        </p:nvCxnSpPr>
        <p:spPr>
          <a:xfrm>
            <a:off x="831850" y="4631417"/>
            <a:ext cx="10515600" cy="0"/>
          </a:xfrm>
          <a:prstGeom prst="line">
            <a:avLst/>
          </a:prstGeom>
          <a:ln w="76200">
            <a:solidFill>
              <a:schemeClr val="accent1">
                <a:alpha val="7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9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1A00-F6EF-0C9A-11B3-5B330222F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2D45A-F510-AB18-7F7C-0D76FFA3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6DA47-0D2E-0619-255E-5352AF04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D27D-0906-C849-85EF-1698976BF415}" type="datetime3">
              <a:rPr lang="en-SG" smtClean="0"/>
              <a:t>9 April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7ED7E-0A52-1C6A-4872-85ED17DC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1CF8-B059-BA8A-F5E5-026CD58A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1ABC1-A0B6-14B0-DDE0-C1495892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2752" cy="995221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A87A-BAB4-D871-AF77-632B2A524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950" y="502621"/>
            <a:ext cx="1517613" cy="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860BF-852F-7B20-E475-E1DC3E5AF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56985-5980-BE92-F817-413A5768F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B8E04-26AC-5A0B-1424-C946319C7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F28AF-609B-3F3D-BA3E-8247C3B5B6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856BE4-F411-AB80-1AEF-11B96BBC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4A007-AED7-CC4E-A6C9-9429041AE4C9}" type="datetime3">
              <a:rPr lang="en-SG" smtClean="0"/>
              <a:t>9 April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33DD7-7158-026C-66BC-A41FA932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4A35A-BCD7-3AE6-18B5-72D5A01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7C382B-39E6-42B5-957D-E14FF7A6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2752" cy="995221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894DB1-91C6-683F-41C6-ED5C0A0B3C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950" y="502621"/>
            <a:ext cx="1517613" cy="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4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501B-96EE-9845-5A62-8C33C9C1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11861" cy="98111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10946-D857-6D20-2B59-5C35AB2E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11E40-0033-E74E-A93D-D0B3F4840C2B}" type="datetime3">
              <a:rPr lang="en-SG" smtClean="0"/>
              <a:t>9 April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73DF-3732-83C0-E92C-11D7409E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E51F7-FA88-9D8D-9303-964D8139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D9ED35-FE4B-9001-2A9B-1E2197EEF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536568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A6BCD-F8AD-F399-7940-AE28399AB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5ADF8-FB30-A140-BC76-B82B3346A618}" type="datetime3">
              <a:rPr lang="en-SG" smtClean="0"/>
              <a:t>9 April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68713-0827-1598-300F-59DF1FBE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E06A-C38E-61CD-3134-D48303F1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85FE-755F-581B-7915-921DD11F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340625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A7F2-A5F4-9C4B-80F0-E946A522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73629"/>
            <a:ext cx="3932237" cy="13155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D828-0277-6997-F3D9-5E06E6E63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73629"/>
            <a:ext cx="6172200" cy="45874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02B6-3949-9B1E-CC82-A9CA690CD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4"/>
            <a:ext cx="3932237" cy="32797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86EAC-3FC5-E1F9-71BB-DE34DB4D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3291-2998-1E45-BB6C-14491E304C83}" type="datetime3">
              <a:rPr lang="en-SG" smtClean="0"/>
              <a:t>9 April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25CC-859F-57CD-A0C1-614830FE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A1316-FFC9-65AD-DD5E-22E799D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535A6-A18B-1441-C32C-A58D6E4A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340625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6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E6A8-26A0-3799-E841-D2968694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95400"/>
            <a:ext cx="3932237" cy="1295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DA806-2A23-C38F-3652-0D02DB0C3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95400"/>
            <a:ext cx="6172200" cy="4565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1BF88-8637-422D-1E68-FFD82DECD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77886"/>
            <a:ext cx="3932237" cy="31911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5B00F-4001-9740-D4F3-05D39967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71DE-80FC-B640-A19E-6715081E17F0}" type="datetime3">
              <a:rPr lang="en-SG" smtClean="0"/>
              <a:t>9 April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53F9-3E21-349A-F306-500E0A46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CD41E-89AB-3657-764F-56912B16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B715-2EAE-7233-22AE-2D11B1D7D3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340625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3F9BD0-7A29-6C74-AF44-394E3DFB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5BF52-F677-99D1-C063-D711A0F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94FD-97C8-D60D-DF14-C93B6290B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39E2CDA4-D7DD-D048-900A-DFEB5E81218B}" type="datetime3">
              <a:rPr lang="en-SG" smtClean="0"/>
              <a:pPr/>
              <a:t>9 April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DD58A-064D-5572-8F2B-AB3C3E690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FBD27-6419-E0C5-A744-12EE52FBF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29AF37E9-37E2-BB44-B1C0-7A31BCA3A7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homasp85/ggplot2_worksho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p85/ggplot2_workshop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p85/ggplot2_workshop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10C-591D-0C02-EED4-8F54D6D2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948" y="-234888"/>
            <a:ext cx="10514084" cy="161300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Introduction to Data Analysis with R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840BC-C10B-9AF5-B2D8-FF4FBE2C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48" y="4447333"/>
            <a:ext cx="10514084" cy="1613001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Zaw Myo Tun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10-14 April 2023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4254A6-4061-C3D0-021D-B6953EBC1BDB}"/>
              </a:ext>
            </a:extLst>
          </p:cNvPr>
          <p:cNvGrpSpPr/>
          <p:nvPr/>
        </p:nvGrpSpPr>
        <p:grpSpPr>
          <a:xfrm>
            <a:off x="0" y="1935186"/>
            <a:ext cx="12192000" cy="2987627"/>
            <a:chOff x="0" y="240314"/>
            <a:chExt cx="12192000" cy="29876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1A1FCE-A695-4949-6B7D-E1D297F3163F}"/>
                </a:ext>
              </a:extLst>
            </p:cNvPr>
            <p:cNvSpPr/>
            <p:nvPr/>
          </p:nvSpPr>
          <p:spPr>
            <a:xfrm>
              <a:off x="0" y="325721"/>
              <a:ext cx="12192000" cy="2643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ute fuzzy monsters holding up signs that read “we believe in you.”">
              <a:extLst>
                <a:ext uri="{FF2B5EF4-FFF2-40B4-BE49-F238E27FC236}">
                  <a16:creationId xmlns:a16="http://schemas.microsoft.com/office/drawing/2014/main" id="{F44D60DE-32F5-364A-A0E5-A4174AB8B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860" y="240314"/>
              <a:ext cx="5345986" cy="2987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BA792-854F-CC9E-B501-109B652B0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Representation defines what can be done with the data</a:t>
            </a:r>
          </a:p>
          <a:p>
            <a:r>
              <a:rPr lang="en-US" dirty="0"/>
              <a:t>Grammar requires tidy data format</a:t>
            </a:r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A5252EC-8621-A8B7-33D7-83CF030C3D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4438"/>
            <a:ext cx="5181600" cy="427371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C8BAB9-CD74-B3D1-E7E5-CEDEA9AF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07A62-B129-D692-687E-A681F4D0BA5E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98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0EA341-CC67-18C5-8B63-7514588E5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 generic datasets to be understood by the graphics system</a:t>
            </a:r>
          </a:p>
          <a:p>
            <a:r>
              <a:rPr lang="en-US" dirty="0"/>
              <a:t>Aesthetic mapping: Link variables in data to graphical properties in the geometry. </a:t>
            </a:r>
          </a:p>
          <a:p>
            <a:r>
              <a:rPr lang="en-US" dirty="0"/>
              <a:t>Facet mapping: Link variables in the data to panels in the facet layout.</a:t>
            </a:r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35394A0-7C02-6ADD-0C48-0168237214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1799" y="1825625"/>
            <a:ext cx="4862401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75B217-C5AF-7F31-E477-14800173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6D905-330A-B4C6-CFF3-6D0DBBB81BF0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428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03D5D1-D5E5-2813-EA11-18C34470C0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 if the data is tidy, it may not represent the displayed value</a:t>
            </a:r>
          </a:p>
          <a:p>
            <a:r>
              <a:rPr lang="en-US" dirty="0"/>
              <a:t>Transform input variables to displayed values:</a:t>
            </a:r>
          </a:p>
          <a:p>
            <a:pPr lvl="1"/>
            <a:r>
              <a:rPr lang="en-US" dirty="0"/>
              <a:t>Count number of observations in each category for a bar chart</a:t>
            </a:r>
          </a:p>
          <a:p>
            <a:pPr lvl="1"/>
            <a:r>
              <a:rPr lang="en-US" dirty="0"/>
              <a:t>Calculate summary statistics for a boxplot.</a:t>
            </a:r>
          </a:p>
          <a:p>
            <a:r>
              <a:rPr lang="en-US" dirty="0"/>
              <a:t>Is implicit in many plot-types but can often be done prior to plotting</a:t>
            </a:r>
          </a:p>
          <a:p>
            <a:endParaRPr 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9B70459F-8E90-EA61-A206-4BBC238417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30421"/>
            <a:ext cx="5181600" cy="434174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964C30-9CB3-45F6-06CB-BE62AD12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5F3A9-1C39-15CD-3117-A38FB3156F4F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965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61E39-8C5A-71D5-2923-D286BF9CCE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data does not directly represent graphical properties. </a:t>
            </a:r>
          </a:p>
          <a:p>
            <a:r>
              <a:rPr lang="en-US" dirty="0"/>
              <a:t>A scale translate back and forth between variable ranges and property ranges</a:t>
            </a:r>
          </a:p>
          <a:p>
            <a:pPr lvl="1"/>
            <a:r>
              <a:rPr lang="en-US" dirty="0"/>
              <a:t>Categories → </a:t>
            </a:r>
            <a:r>
              <a:rPr lang="en-US" dirty="0" err="1"/>
              <a:t>Colour</a:t>
            </a:r>
            <a:endParaRPr lang="en-US" dirty="0"/>
          </a:p>
          <a:p>
            <a:pPr lvl="1"/>
            <a:r>
              <a:rPr lang="en-US" dirty="0"/>
              <a:t>Numbers → Position, size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Imply a specific interpretation of values; discrete, continuous, etc.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306DA2-A289-6BD8-86E3-3710C5B8E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55493"/>
            <a:ext cx="5181600" cy="42916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DC1C3AF-3F79-AB4E-97C5-598CBED4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3478-901F-2C4B-D1EA-641D75655B4D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72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02A99-ABA0-D28D-35C6-263953CFD7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interpret aesthetics as graphical representations</a:t>
            </a:r>
          </a:p>
          <a:p>
            <a:r>
              <a:rPr lang="en-US" dirty="0"/>
              <a:t>Is a progression of positional aesthetics several points, a line, a single polygon, or something else entirely?</a:t>
            </a:r>
          </a:p>
          <a:p>
            <a:r>
              <a:rPr lang="en-US" dirty="0"/>
              <a:t>To a high degree the determinator of your plot type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02EA3319-1C88-A7C2-7986-037F71330F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41035"/>
            <a:ext cx="5181600" cy="432051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B173BA-9C4B-E41D-9D89-C4D12FE6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0F2B9-052B-421E-A377-29C638FB6321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282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39B22-5AB4-944E-5AEA-AA36FE400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Define the number of panels with equal logic and split data among them… 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Allows you to look at small subsets of your data in separate plots </a:t>
            </a:r>
          </a:p>
          <a:p>
            <a:endParaRPr lang="en-US" dirty="0"/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66A8DDA-A3B9-48C3-65E5-2B655C0901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279" y="1825625"/>
            <a:ext cx="5129441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12E777-C70F-DA78-441E-7D0DD6CD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5A711-D6A5-BBFE-44CF-8E805EEE68C3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01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80E53-CCF3-1872-CBF2-9EFE243732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Positional aesthetics are special.</a:t>
            </a:r>
          </a:p>
          <a:p>
            <a:pPr lvl="1"/>
            <a:r>
              <a:rPr lang="en-US" dirty="0"/>
              <a:t>Variables are mapped, scaled, applied to a geometry</a:t>
            </a:r>
          </a:p>
          <a:p>
            <a:pPr lvl="1"/>
            <a:r>
              <a:rPr lang="en-US" dirty="0"/>
              <a:t>But in the end, the position values are interpreted by a coordinate system</a:t>
            </a:r>
          </a:p>
          <a:p>
            <a:r>
              <a:rPr lang="en-US" dirty="0"/>
              <a:t>Defines the physical mapping of the aesthetics to the paper</a:t>
            </a:r>
          </a:p>
          <a:p>
            <a:endParaRPr lang="en-US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0603E35F-1ED5-48A2-4B2D-B0AC7A87B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469" y="1825625"/>
            <a:ext cx="5079061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DCA17F-DA6E-6285-7DA1-7DCC1D3F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C8753-8BB2-AB3C-9543-04BF1819FF97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4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5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D51E6-454C-FC3B-56C4-B34B68B6A9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 far nothing has been said about the visual look of the plot.</a:t>
            </a:r>
          </a:p>
          <a:p>
            <a:r>
              <a:rPr lang="en-US" dirty="0"/>
              <a:t>Theming is about every part of the graphic that is not linked to the data.</a:t>
            </a:r>
          </a:p>
        </p:txBody>
      </p:sp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CADF24-128B-8218-9976-A342D2C721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124" y="1825625"/>
            <a:ext cx="4985752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2848B-A8C9-4897-9EEC-B4DB655A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95609-7D51-FDA7-BE0D-3CC17F08D634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077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E131D-D450-BE13-75D9-42FF91179739}"/>
              </a:ext>
            </a:extLst>
          </p:cNvPr>
          <p:cNvSpPr txBox="1"/>
          <p:nvPr/>
        </p:nvSpPr>
        <p:spPr>
          <a:xfrm>
            <a:off x="1728316" y="2703007"/>
            <a:ext cx="7507794" cy="160043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mbria" panose="02040503050406030204" pitchFamily="18" charset="0"/>
              </a:rPr>
              <a:t>But I just want to draw</a:t>
            </a:r>
          </a:p>
          <a:p>
            <a:pPr algn="ctr"/>
            <a:r>
              <a:rPr lang="en-US" sz="4400" dirty="0">
                <a:latin typeface="Cambria" panose="02040503050406030204" pitchFamily="18" charset="0"/>
              </a:rPr>
              <a:t>a pie chart…..……</a:t>
            </a:r>
          </a:p>
        </p:txBody>
      </p:sp>
    </p:spTree>
    <p:extLst>
      <p:ext uri="{BB962C8B-B14F-4D97-AF65-F5344CB8AC3E}">
        <p14:creationId xmlns:p14="http://schemas.microsoft.com/office/powerpoint/2010/main" val="320689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5BFF-3CDC-8E11-EF5D-8F55DAB8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E0256-0BAB-E8F9-A5B4-72675734A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8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216E-3E90-A24A-C915-1767194C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991-88D7-C478-A5E4-358388D2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basics of ggplot2 package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create scatter plot, box plot, and bar plot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Faceting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dirty="0" err="1"/>
              <a:t>customise</a:t>
            </a:r>
            <a:r>
              <a:rPr lang="en-US" dirty="0"/>
              <a:t> plots (themes)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Arranging </a:t>
            </a:r>
            <a:r>
              <a:rPr lang="en-US" dirty="0"/>
              <a:t>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Exporting </a:t>
            </a:r>
            <a:r>
              <a:rPr lang="en-US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5931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by Allison Horst">
            <a:extLst>
              <a:ext uri="{FF2B5EF4-FFF2-40B4-BE49-F238E27FC236}">
                <a16:creationId xmlns:a16="http://schemas.microsoft.com/office/drawing/2014/main" id="{FFAE6ADD-E005-CCB9-9137-C6E79284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03" y="1199473"/>
            <a:ext cx="6845793" cy="51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18827D-5A4A-6A67-74C3-28424AEBC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540062" cy="435133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edition in 1999</a:t>
            </a:r>
          </a:p>
          <a:p>
            <a:r>
              <a:rPr lang="en-US" dirty="0"/>
              <a:t>A theorical deconstruction of data graphics</a:t>
            </a:r>
          </a:p>
          <a:p>
            <a:r>
              <a:rPr lang="en-US" dirty="0"/>
              <a:t>Designing a unified system that allow the construction of any chart type we want and the way we want it to look</a:t>
            </a:r>
          </a:p>
          <a:p>
            <a:r>
              <a:rPr lang="en-US" dirty="0"/>
              <a:t>Foundation of many graphic applications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Polaris (-&gt; Tableau)</a:t>
            </a:r>
          </a:p>
          <a:p>
            <a:pPr lvl="1"/>
            <a:r>
              <a:rPr lang="en-US" dirty="0"/>
              <a:t>Vega-Lite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C7C0B3-E0F7-6C60-F2A2-C7E49D4C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 of 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CC4AE-0808-77C2-485C-987AC8BB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4449" y="1825625"/>
            <a:ext cx="289875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A99B0-29D6-B30C-1D12-E0135AD7FFFB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944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F328-6E8E-9BCD-5DD3-BBC97D28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7FFC4C-8322-0371-576F-17D94248B5CB}"/>
              </a:ext>
            </a:extLst>
          </p:cNvPr>
          <p:cNvSpPr/>
          <p:nvPr/>
        </p:nvSpPr>
        <p:spPr>
          <a:xfrm>
            <a:off x="1376855" y="220717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Pie chart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69F084-68BC-E507-2CCE-5B22638CB5CE}"/>
              </a:ext>
            </a:extLst>
          </p:cNvPr>
          <p:cNvSpPr/>
          <p:nvPr/>
        </p:nvSpPr>
        <p:spPr>
          <a:xfrm>
            <a:off x="3636579" y="4151587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Bar chart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6220F6-9311-F2E4-1E68-6F3DD74BC8D1}"/>
              </a:ext>
            </a:extLst>
          </p:cNvPr>
          <p:cNvSpPr/>
          <p:nvPr/>
        </p:nvSpPr>
        <p:spPr>
          <a:xfrm>
            <a:off x="5412827" y="189186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Scatter plot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864E51-0BEC-2C7B-AE89-27B3ECA96579}"/>
              </a:ext>
            </a:extLst>
          </p:cNvPr>
          <p:cNvSpPr/>
          <p:nvPr/>
        </p:nvSpPr>
        <p:spPr>
          <a:xfrm>
            <a:off x="8292662" y="3762705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Line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512CE-FD5B-EE18-8C4B-EFF398B8A7C5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2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30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9B25-135B-931D-10E4-98A762BE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351E8B9-E718-7201-726D-A35379728C0B}"/>
              </a:ext>
            </a:extLst>
          </p:cNvPr>
          <p:cNvSpPr/>
          <p:nvPr/>
        </p:nvSpPr>
        <p:spPr>
          <a:xfrm>
            <a:off x="1902372" y="1839310"/>
            <a:ext cx="8786649" cy="4540469"/>
          </a:xfrm>
          <a:prstGeom prst="roundRect">
            <a:avLst>
              <a:gd name="adj" fmla="val 949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CC8DA-AC97-B90B-697D-16B5C53CC5F2}"/>
              </a:ext>
            </a:extLst>
          </p:cNvPr>
          <p:cNvSpPr/>
          <p:nvPr/>
        </p:nvSpPr>
        <p:spPr>
          <a:xfrm>
            <a:off x="2879833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Pie 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34539-00EE-0286-7168-A7220BAC7CF6}"/>
              </a:ext>
            </a:extLst>
          </p:cNvPr>
          <p:cNvSpPr/>
          <p:nvPr/>
        </p:nvSpPr>
        <p:spPr>
          <a:xfrm>
            <a:off x="4645571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Bar chart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7E35E-40B0-21C8-999A-AAC065583EC3}"/>
              </a:ext>
            </a:extLst>
          </p:cNvPr>
          <p:cNvSpPr/>
          <p:nvPr/>
        </p:nvSpPr>
        <p:spPr>
          <a:xfrm>
            <a:off x="6421819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Scatter 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72BD2-93CF-E36F-C35D-7D20BA18DE02}"/>
              </a:ext>
            </a:extLst>
          </p:cNvPr>
          <p:cNvSpPr/>
          <p:nvPr/>
        </p:nvSpPr>
        <p:spPr>
          <a:xfrm>
            <a:off x="8187557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Line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67817-877F-545B-39F2-66B6C66EE1B2}"/>
              </a:ext>
            </a:extLst>
          </p:cNvPr>
          <p:cNvSpPr txBox="1"/>
          <p:nvPr/>
        </p:nvSpPr>
        <p:spPr>
          <a:xfrm>
            <a:off x="5194130" y="5021344"/>
            <a:ext cx="236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GRAPHICS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04F43-3999-64FA-BE3D-24B38C0100A2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2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04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F40DFD-12FD-D4A5-FA26-2E5AF95A3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5391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Decompose graphics into its components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6854489A-5B4C-6FF2-AF3A-F4D3066EF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30868"/>
            <a:ext cx="5181600" cy="41408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A8710E-01BA-34D7-6A1C-F0EFF095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330BE-EE98-8337-12B5-44B4815EA03D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128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6854489A-5B4C-6FF2-AF3A-F4D3066EF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30868"/>
            <a:ext cx="5181600" cy="41408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A8710E-01BA-34D7-6A1C-F0EFF095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330BE-EE98-8337-12B5-44B4815EA03D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B0817D-EAE3-5F78-ECBC-C419AE62D6F4}"/>
              </a:ext>
            </a:extLst>
          </p:cNvPr>
          <p:cNvSpPr/>
          <p:nvPr/>
        </p:nvSpPr>
        <p:spPr>
          <a:xfrm>
            <a:off x="1105551" y="210669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Pie chart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C32C6B-78D1-82CF-0B8B-05EB8205FD86}"/>
              </a:ext>
            </a:extLst>
          </p:cNvPr>
          <p:cNvSpPr/>
          <p:nvPr/>
        </p:nvSpPr>
        <p:spPr>
          <a:xfrm>
            <a:off x="1105551" y="420183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Bar chart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5B8B9B-9B2D-F855-A843-35105D01D27A}"/>
              </a:ext>
            </a:extLst>
          </p:cNvPr>
          <p:cNvSpPr/>
          <p:nvPr/>
        </p:nvSpPr>
        <p:spPr>
          <a:xfrm>
            <a:off x="3226013" y="210669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Scatter plot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B946C8-96F4-E091-3FF1-2F475957D473}"/>
              </a:ext>
            </a:extLst>
          </p:cNvPr>
          <p:cNvSpPr/>
          <p:nvPr/>
        </p:nvSpPr>
        <p:spPr>
          <a:xfrm>
            <a:off x="3226013" y="420183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Line chart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7793C5-3C57-84ED-C856-CCCC94D4D8D7}"/>
              </a:ext>
            </a:extLst>
          </p:cNvPr>
          <p:cNvCxnSpPr/>
          <p:nvPr/>
        </p:nvCxnSpPr>
        <p:spPr>
          <a:xfrm>
            <a:off x="5777802" y="1808703"/>
            <a:ext cx="0" cy="43644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53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590</Words>
  <Application>Microsoft Macintosh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</vt:lpstr>
      <vt:lpstr>Office Theme</vt:lpstr>
      <vt:lpstr>Introduction to Data Analysis with R</vt:lpstr>
      <vt:lpstr>Data visualisation</vt:lpstr>
      <vt:lpstr>Learning objectives</vt:lpstr>
      <vt:lpstr>PowerPoint Presentation</vt:lpstr>
      <vt:lpstr>The Grammar of Graphics</vt:lpstr>
      <vt:lpstr>The Idea</vt:lpstr>
      <vt:lpstr>The Idea</vt:lpstr>
      <vt:lpstr>The Idea</vt:lpstr>
      <vt:lpstr>The Idea</vt:lpstr>
      <vt:lpstr>The Grammar</vt:lpstr>
      <vt:lpstr>The Grammar</vt:lpstr>
      <vt:lpstr>The Grammar</vt:lpstr>
      <vt:lpstr>The Grammar</vt:lpstr>
      <vt:lpstr>The Grammar</vt:lpstr>
      <vt:lpstr>The Grammar</vt:lpstr>
      <vt:lpstr>The Grammar</vt:lpstr>
      <vt:lpstr>The Grammar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Cambria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Clud: Starting with data</dc:title>
  <dc:creator>Zaw Myo Tun</dc:creator>
  <cp:keywords/>
  <cp:lastModifiedBy>Zaw Myo Tun</cp:lastModifiedBy>
  <cp:revision>106</cp:revision>
  <dcterms:created xsi:type="dcterms:W3CDTF">2023-02-17T15:47:13Z</dcterms:created>
  <dcterms:modified xsi:type="dcterms:W3CDTF">2023-04-09T11:51:04Z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2/20/23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